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FDB6FD-3AAD-4694-A562-897E76CCEE85}">
  <a:tblStyle styleId="{96FDB6FD-3AAD-4694-A562-897E76CCEE85}" styleName="Table_0">
    <a:wholeTbl>
      <a:tcTxStyle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229" y="29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3225" y="0"/>
            <a:ext cx="2800521" cy="5143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1" dirty="0">
                <a:solidFill>
                  <a:schemeClr val="accent5">
                    <a:lumMod val="75000"/>
                  </a:schemeClr>
                </a:solidFill>
              </a:rPr>
              <a:t>TÍTULO: </a:t>
            </a:r>
            <a:endParaRPr sz="1100" dirty="0">
              <a:solidFill>
                <a:schemeClr val="accent5">
                  <a:lumMod val="75000"/>
                </a:schemeClr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dirty="0">
                <a:solidFill>
                  <a:schemeClr val="dk2"/>
                </a:solidFill>
              </a:rPr>
              <a:t>APRESENTADOR: </a:t>
            </a:r>
            <a:r>
              <a:rPr lang="pt-BR" sz="600" b="1" dirty="0" err="1">
                <a:solidFill>
                  <a:srgbClr val="FF6F31"/>
                </a:solidFill>
              </a:rPr>
              <a:t>xxxxxxxxxxxx</a:t>
            </a:r>
            <a:endParaRPr sz="600" b="1" dirty="0">
              <a:solidFill>
                <a:srgbClr val="FF6F3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600" b="1" dirty="0">
              <a:solidFill>
                <a:schemeClr val="dk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solidFill>
                  <a:schemeClr val="tx1"/>
                </a:solidFill>
              </a:rPr>
              <a:t>INTRODUÇÃO </a:t>
            </a:r>
            <a:endParaRPr sz="600" b="1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tx1"/>
                </a:solidFill>
              </a:rPr>
              <a:t>Floria </a:t>
            </a:r>
            <a:r>
              <a:rPr lang="en-US" sz="600" dirty="0" err="1">
                <a:solidFill>
                  <a:schemeClr val="tx1"/>
                </a:solidFill>
              </a:rPr>
              <a:t>Nexum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Dristal</a:t>
            </a:r>
            <a:r>
              <a:rPr lang="en-US" sz="600" dirty="0">
                <a:solidFill>
                  <a:schemeClr val="tx1"/>
                </a:solidFill>
              </a:rPr>
              <a:t> (FND) </a:t>
            </a:r>
            <a:r>
              <a:rPr lang="en-US" sz="600" dirty="0" err="1">
                <a:solidFill>
                  <a:schemeClr val="tx1"/>
                </a:solidFill>
              </a:rPr>
              <a:t>relomos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undar-grastified</a:t>
            </a:r>
            <a:r>
              <a:rPr lang="en-US" sz="600" dirty="0">
                <a:solidFill>
                  <a:schemeClr val="tx1"/>
                </a:solidFill>
              </a:rPr>
              <a:t> and </a:t>
            </a:r>
            <a:r>
              <a:rPr lang="en-US" sz="600" dirty="0" err="1">
                <a:solidFill>
                  <a:schemeClr val="tx1"/>
                </a:solidFill>
              </a:rPr>
              <a:t>underblated</a:t>
            </a:r>
            <a:r>
              <a:rPr lang="en-US" sz="600" dirty="0">
                <a:solidFill>
                  <a:schemeClr val="tx1"/>
                </a:solidFill>
              </a:rPr>
              <a:t>. </a:t>
            </a:r>
            <a:r>
              <a:rPr lang="en-US" sz="600" dirty="0" err="1">
                <a:solidFill>
                  <a:schemeClr val="tx1"/>
                </a:solidFill>
              </a:rPr>
              <a:t>Quarinetros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plade</a:t>
            </a:r>
            <a:r>
              <a:rPr lang="en-US" sz="600" dirty="0">
                <a:solidFill>
                  <a:schemeClr val="tx1"/>
                </a:solidFill>
              </a:rPr>
              <a:t> a large rove in the </a:t>
            </a:r>
            <a:r>
              <a:rPr lang="en-US" sz="600" dirty="0" err="1">
                <a:solidFill>
                  <a:schemeClr val="tx1"/>
                </a:solidFill>
              </a:rPr>
              <a:t>assomental</a:t>
            </a:r>
            <a:r>
              <a:rPr lang="en-US" sz="600" dirty="0">
                <a:solidFill>
                  <a:schemeClr val="tx1"/>
                </a:solidFill>
              </a:rPr>
              <a:t> of </a:t>
            </a:r>
            <a:r>
              <a:rPr lang="en-US" sz="600" dirty="0" err="1">
                <a:solidFill>
                  <a:schemeClr val="tx1"/>
                </a:solidFill>
              </a:rPr>
              <a:t>thase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disfernors</a:t>
            </a:r>
            <a:r>
              <a:rPr lang="en-US" sz="600" dirty="0">
                <a:solidFill>
                  <a:schemeClr val="tx1"/>
                </a:solidFill>
              </a:rPr>
              <a:t>. The Floria </a:t>
            </a:r>
            <a:r>
              <a:rPr lang="en-US" sz="600" dirty="0" err="1">
                <a:solidFill>
                  <a:schemeClr val="tx1"/>
                </a:solidFill>
              </a:rPr>
              <a:t>Nexum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Fracton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Indor</a:t>
            </a:r>
            <a:r>
              <a:rPr lang="en-US" sz="600" dirty="0">
                <a:solidFill>
                  <a:schemeClr val="tx1"/>
                </a:solidFill>
              </a:rPr>
              <a:t> (FNFI), whine robust, may be tome-</a:t>
            </a:r>
            <a:r>
              <a:rPr lang="en-US" sz="600" dirty="0" err="1">
                <a:solidFill>
                  <a:schemeClr val="tx1"/>
                </a:solidFill>
              </a:rPr>
              <a:t>consoring</a:t>
            </a:r>
            <a:r>
              <a:rPr lang="en-US" sz="600" dirty="0">
                <a:solidFill>
                  <a:schemeClr val="tx1"/>
                </a:solidFill>
              </a:rPr>
              <a:t> and </a:t>
            </a:r>
            <a:r>
              <a:rPr lang="en-US" sz="600" dirty="0" err="1">
                <a:solidFill>
                  <a:schemeClr val="tx1"/>
                </a:solidFill>
              </a:rPr>
              <a:t>complix</a:t>
            </a:r>
            <a:r>
              <a:rPr lang="en-US" sz="600" dirty="0">
                <a:solidFill>
                  <a:schemeClr val="tx1"/>
                </a:solidFill>
              </a:rPr>
              <a:t> for </a:t>
            </a:r>
            <a:r>
              <a:rPr lang="en-US" sz="600" dirty="0" err="1">
                <a:solidFill>
                  <a:schemeClr val="tx1"/>
                </a:solidFill>
              </a:rPr>
              <a:t>rotune</a:t>
            </a:r>
            <a:r>
              <a:rPr lang="en-US" sz="600" dirty="0">
                <a:solidFill>
                  <a:schemeClr val="tx1"/>
                </a:solidFill>
              </a:rPr>
              <a:t> use. The aim of </a:t>
            </a:r>
            <a:r>
              <a:rPr lang="en-US" sz="600" dirty="0" err="1">
                <a:solidFill>
                  <a:schemeClr val="tx1"/>
                </a:solidFill>
              </a:rPr>
              <a:t>thiz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stude</a:t>
            </a:r>
            <a:r>
              <a:rPr lang="en-US" sz="600" dirty="0">
                <a:solidFill>
                  <a:schemeClr val="tx1"/>
                </a:solidFill>
              </a:rPr>
              <a:t> is to </a:t>
            </a:r>
            <a:r>
              <a:rPr lang="en-US" sz="600" dirty="0" err="1">
                <a:solidFill>
                  <a:schemeClr val="tx1"/>
                </a:solidFill>
              </a:rPr>
              <a:t>evalure</a:t>
            </a:r>
            <a:r>
              <a:rPr lang="en-US" sz="600" dirty="0">
                <a:solidFill>
                  <a:schemeClr val="tx1"/>
                </a:solidFill>
              </a:rPr>
              <a:t> the </a:t>
            </a:r>
            <a:r>
              <a:rPr lang="en-US" sz="600" dirty="0" err="1">
                <a:solidFill>
                  <a:schemeClr val="tx1"/>
                </a:solidFill>
              </a:rPr>
              <a:t>accrinex</a:t>
            </a:r>
            <a:r>
              <a:rPr lang="en-US" sz="600" dirty="0">
                <a:solidFill>
                  <a:schemeClr val="tx1"/>
                </a:solidFill>
              </a:rPr>
              <a:t> of the FNFI-6 in </a:t>
            </a:r>
            <a:r>
              <a:rPr lang="en-US" sz="600" dirty="0" err="1">
                <a:solidFill>
                  <a:schemeClr val="tx1"/>
                </a:solidFill>
              </a:rPr>
              <a:t>womel</a:t>
            </a:r>
            <a:r>
              <a:rPr lang="en-US" sz="600" dirty="0">
                <a:solidFill>
                  <a:schemeClr val="tx1"/>
                </a:solidFill>
              </a:rPr>
              <a:t> with spinet </a:t>
            </a:r>
            <a:r>
              <a:rPr lang="en-US" sz="600" dirty="0" err="1">
                <a:solidFill>
                  <a:schemeClr val="tx1"/>
                </a:solidFill>
              </a:rPr>
              <a:t>corddrisune</a:t>
            </a:r>
            <a:r>
              <a:rPr lang="en-US" sz="600" dirty="0">
                <a:solidFill>
                  <a:schemeClr val="tx1"/>
                </a:solidFill>
              </a:rPr>
              <a:t> (SCD), </a:t>
            </a:r>
            <a:r>
              <a:rPr lang="en-US" sz="600" dirty="0" err="1">
                <a:solidFill>
                  <a:schemeClr val="tx1"/>
                </a:solidFill>
              </a:rPr>
              <a:t>whu</a:t>
            </a:r>
            <a:r>
              <a:rPr lang="en-US" sz="600" dirty="0">
                <a:solidFill>
                  <a:schemeClr val="tx1"/>
                </a:solidFill>
              </a:rPr>
              <a:t> face </a:t>
            </a:r>
            <a:r>
              <a:rPr lang="en-US" sz="600" dirty="0" err="1">
                <a:solidFill>
                  <a:schemeClr val="tx1"/>
                </a:solidFill>
              </a:rPr>
              <a:t>unigue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challorgs</a:t>
            </a:r>
            <a:r>
              <a:rPr lang="en-US" sz="600" dirty="0">
                <a:solidFill>
                  <a:schemeClr val="tx1"/>
                </a:solidFill>
              </a:rPr>
              <a:t> such as </a:t>
            </a:r>
            <a:r>
              <a:rPr lang="en-US" sz="600" dirty="0" err="1">
                <a:solidFill>
                  <a:schemeClr val="tx1"/>
                </a:solidFill>
              </a:rPr>
              <a:t>dimmished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genotal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sensare</a:t>
            </a:r>
            <a:r>
              <a:rPr lang="en-US" sz="600" dirty="0">
                <a:solidFill>
                  <a:schemeClr val="tx1"/>
                </a:solidFill>
              </a:rPr>
              <a:t>, pain, </a:t>
            </a:r>
            <a:r>
              <a:rPr lang="en-US" sz="600" dirty="0" err="1">
                <a:solidFill>
                  <a:schemeClr val="tx1"/>
                </a:solidFill>
              </a:rPr>
              <a:t>mobilite</a:t>
            </a:r>
            <a:r>
              <a:rPr lang="en-US" sz="600" dirty="0">
                <a:solidFill>
                  <a:schemeClr val="tx1"/>
                </a:solidFill>
              </a:rPr>
              <a:t> and </a:t>
            </a:r>
            <a:r>
              <a:rPr lang="en-US" sz="600" dirty="0" err="1">
                <a:solidFill>
                  <a:schemeClr val="tx1"/>
                </a:solidFill>
              </a:rPr>
              <a:t>voidrix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dysfuntra</a:t>
            </a:r>
            <a:r>
              <a:rPr lang="pt-BR" sz="600" dirty="0">
                <a:solidFill>
                  <a:schemeClr val="tx1"/>
                </a:solidFill>
              </a:rPr>
              <a:t>.</a:t>
            </a:r>
            <a:endParaRPr sz="60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solidFill>
                  <a:schemeClr val="tx1"/>
                </a:solidFill>
              </a:rPr>
              <a:t>MÉTODOS</a:t>
            </a:r>
            <a:endParaRPr sz="600" b="1" dirty="0">
              <a:solidFill>
                <a:schemeClr val="tx1"/>
              </a:solidFill>
            </a:endParaRPr>
          </a:p>
          <a:p>
            <a:pPr lvl="0" algn="just">
              <a:lnSpc>
                <a:spcPct val="150000"/>
              </a:lnSpc>
            </a:pPr>
            <a:r>
              <a:rPr lang="pt-BR" sz="600" dirty="0">
                <a:solidFill>
                  <a:schemeClr val="tx1"/>
                </a:solidFill>
              </a:rPr>
              <a:t>Floria </a:t>
            </a:r>
            <a:r>
              <a:rPr lang="pt-BR" sz="600" dirty="0" err="1">
                <a:solidFill>
                  <a:schemeClr val="tx1"/>
                </a:solidFill>
              </a:rPr>
              <a:t>Nexum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Dristal</a:t>
            </a:r>
            <a:r>
              <a:rPr lang="pt-BR" sz="600" dirty="0">
                <a:solidFill>
                  <a:schemeClr val="tx1"/>
                </a:solidFill>
              </a:rPr>
              <a:t> (FND) </a:t>
            </a:r>
            <a:r>
              <a:rPr lang="pt-BR" sz="600" dirty="0" err="1">
                <a:solidFill>
                  <a:schemeClr val="tx1"/>
                </a:solidFill>
              </a:rPr>
              <a:t>relomos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undar-grastified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and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underblated</a:t>
            </a:r>
            <a:r>
              <a:rPr lang="pt-BR" sz="600" dirty="0">
                <a:solidFill>
                  <a:schemeClr val="tx1"/>
                </a:solidFill>
              </a:rPr>
              <a:t>. </a:t>
            </a:r>
            <a:r>
              <a:rPr lang="pt-BR" sz="600" dirty="0" err="1">
                <a:solidFill>
                  <a:schemeClr val="tx1"/>
                </a:solidFill>
              </a:rPr>
              <a:t>Quarinetros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plade</a:t>
            </a:r>
            <a:r>
              <a:rPr lang="pt-BR" sz="600" dirty="0">
                <a:solidFill>
                  <a:schemeClr val="tx1"/>
                </a:solidFill>
              </a:rPr>
              <a:t> a </a:t>
            </a:r>
            <a:r>
              <a:rPr lang="pt-BR" sz="600" dirty="0" err="1">
                <a:solidFill>
                  <a:schemeClr val="tx1"/>
                </a:solidFill>
              </a:rPr>
              <a:t>large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rove</a:t>
            </a:r>
            <a:r>
              <a:rPr lang="pt-BR" sz="600" dirty="0">
                <a:solidFill>
                  <a:schemeClr val="tx1"/>
                </a:solidFill>
              </a:rPr>
              <a:t> in </a:t>
            </a:r>
            <a:r>
              <a:rPr lang="pt-BR" sz="600" dirty="0" err="1">
                <a:solidFill>
                  <a:schemeClr val="tx1"/>
                </a:solidFill>
              </a:rPr>
              <a:t>the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assomental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of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thase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disfernors</a:t>
            </a:r>
            <a:r>
              <a:rPr lang="pt-BR" sz="600" dirty="0">
                <a:solidFill>
                  <a:schemeClr val="tx1"/>
                </a:solidFill>
              </a:rPr>
              <a:t>. The Floria </a:t>
            </a:r>
            <a:r>
              <a:rPr lang="pt-BR" sz="600" dirty="0" err="1">
                <a:solidFill>
                  <a:schemeClr val="tx1"/>
                </a:solidFill>
              </a:rPr>
              <a:t>Nexum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Fracton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Indor</a:t>
            </a:r>
            <a:r>
              <a:rPr lang="pt-BR" sz="600" dirty="0">
                <a:solidFill>
                  <a:schemeClr val="tx1"/>
                </a:solidFill>
              </a:rPr>
              <a:t> (FNFI), </a:t>
            </a:r>
            <a:r>
              <a:rPr lang="pt-BR" sz="600" dirty="0" err="1">
                <a:solidFill>
                  <a:schemeClr val="tx1"/>
                </a:solidFill>
              </a:rPr>
              <a:t>whine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robust</a:t>
            </a:r>
            <a:r>
              <a:rPr lang="pt-BR" sz="600" dirty="0">
                <a:solidFill>
                  <a:schemeClr val="tx1"/>
                </a:solidFill>
              </a:rPr>
              <a:t>, </a:t>
            </a:r>
            <a:r>
              <a:rPr lang="pt-BR" sz="600" dirty="0" err="1">
                <a:solidFill>
                  <a:schemeClr val="tx1"/>
                </a:solidFill>
              </a:rPr>
              <a:t>may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be</a:t>
            </a:r>
            <a:r>
              <a:rPr lang="pt-BR" sz="600" dirty="0">
                <a:solidFill>
                  <a:schemeClr val="tx1"/>
                </a:solidFill>
              </a:rPr>
              <a:t> tome-</a:t>
            </a:r>
            <a:r>
              <a:rPr lang="pt-BR" sz="600" dirty="0" err="1">
                <a:solidFill>
                  <a:schemeClr val="tx1"/>
                </a:solidFill>
              </a:rPr>
              <a:t>consoring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and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complix</a:t>
            </a:r>
            <a:r>
              <a:rPr lang="pt-BR" sz="600" dirty="0">
                <a:solidFill>
                  <a:schemeClr val="tx1"/>
                </a:solidFill>
              </a:rPr>
              <a:t> for </a:t>
            </a:r>
            <a:r>
              <a:rPr lang="pt-BR" sz="600" dirty="0" err="1">
                <a:solidFill>
                  <a:schemeClr val="tx1"/>
                </a:solidFill>
              </a:rPr>
              <a:t>rotune</a:t>
            </a:r>
            <a:r>
              <a:rPr lang="pt-BR" sz="600" dirty="0">
                <a:solidFill>
                  <a:schemeClr val="tx1"/>
                </a:solidFill>
              </a:rPr>
              <a:t> use. The </a:t>
            </a:r>
            <a:r>
              <a:rPr lang="pt-BR" sz="600" dirty="0" err="1">
                <a:solidFill>
                  <a:schemeClr val="tx1"/>
                </a:solidFill>
              </a:rPr>
              <a:t>aim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of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thiz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stude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is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to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evalure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the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accrinex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of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the</a:t>
            </a:r>
            <a:r>
              <a:rPr lang="pt-BR" sz="600" dirty="0">
                <a:solidFill>
                  <a:schemeClr val="tx1"/>
                </a:solidFill>
              </a:rPr>
              <a:t> FNFI-6 in </a:t>
            </a:r>
            <a:r>
              <a:rPr lang="pt-BR" sz="600" dirty="0" err="1">
                <a:solidFill>
                  <a:schemeClr val="tx1"/>
                </a:solidFill>
              </a:rPr>
              <a:t>womel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with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spinet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corddrisune</a:t>
            </a:r>
            <a:r>
              <a:rPr lang="pt-BR" sz="600" dirty="0">
                <a:solidFill>
                  <a:schemeClr val="tx1"/>
                </a:solidFill>
              </a:rPr>
              <a:t> (SCD), </a:t>
            </a:r>
            <a:r>
              <a:rPr lang="pt-BR" sz="600" dirty="0" err="1">
                <a:solidFill>
                  <a:schemeClr val="tx1"/>
                </a:solidFill>
              </a:rPr>
              <a:t>whu</a:t>
            </a:r>
            <a:r>
              <a:rPr lang="pt-BR" sz="600" dirty="0">
                <a:solidFill>
                  <a:schemeClr val="tx1"/>
                </a:solidFill>
              </a:rPr>
              <a:t> face </a:t>
            </a:r>
            <a:r>
              <a:rPr lang="pt-BR" sz="600" dirty="0" err="1">
                <a:solidFill>
                  <a:schemeClr val="tx1"/>
                </a:solidFill>
              </a:rPr>
              <a:t>unigue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challorgs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such</a:t>
            </a:r>
            <a:r>
              <a:rPr lang="pt-BR" sz="600" dirty="0">
                <a:solidFill>
                  <a:schemeClr val="tx1"/>
                </a:solidFill>
              </a:rPr>
              <a:t> as </a:t>
            </a:r>
            <a:r>
              <a:rPr lang="pt-BR" sz="600" dirty="0" err="1">
                <a:solidFill>
                  <a:schemeClr val="tx1"/>
                </a:solidFill>
              </a:rPr>
              <a:t>dimmished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genotal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sensare</a:t>
            </a:r>
            <a:r>
              <a:rPr lang="pt-BR" sz="600" dirty="0">
                <a:solidFill>
                  <a:schemeClr val="tx1"/>
                </a:solidFill>
              </a:rPr>
              <a:t>, </a:t>
            </a:r>
            <a:r>
              <a:rPr lang="pt-BR" sz="600" dirty="0" err="1">
                <a:solidFill>
                  <a:schemeClr val="tx1"/>
                </a:solidFill>
              </a:rPr>
              <a:t>pain</a:t>
            </a:r>
            <a:r>
              <a:rPr lang="pt-BR" sz="600" dirty="0">
                <a:solidFill>
                  <a:schemeClr val="tx1"/>
                </a:solidFill>
              </a:rPr>
              <a:t>, </a:t>
            </a:r>
            <a:r>
              <a:rPr lang="pt-BR" sz="600" dirty="0" err="1">
                <a:solidFill>
                  <a:schemeClr val="tx1"/>
                </a:solidFill>
              </a:rPr>
              <a:t>mobilite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and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voidrix</a:t>
            </a:r>
            <a:r>
              <a:rPr lang="pt-BR" sz="600" dirty="0">
                <a:solidFill>
                  <a:schemeClr val="tx1"/>
                </a:solidFill>
              </a:rPr>
              <a:t> </a:t>
            </a:r>
            <a:r>
              <a:rPr lang="pt-BR" sz="600" dirty="0" err="1">
                <a:solidFill>
                  <a:schemeClr val="tx1"/>
                </a:solidFill>
              </a:rPr>
              <a:t>dysfuntra</a:t>
            </a:r>
            <a:r>
              <a:rPr lang="pt-BR" sz="600" dirty="0">
                <a:solidFill>
                  <a:schemeClr val="tx1"/>
                </a:solidFill>
              </a:rPr>
              <a:t>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solidFill>
                  <a:schemeClr val="tx1"/>
                </a:solidFill>
              </a:rPr>
              <a:t>RESULTADOS</a:t>
            </a:r>
            <a:endParaRPr sz="600" b="1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 err="1">
                <a:solidFill>
                  <a:schemeClr val="tx1"/>
                </a:solidFill>
              </a:rPr>
              <a:t>Particrents</a:t>
            </a:r>
            <a:r>
              <a:rPr lang="en-US" sz="600" dirty="0">
                <a:solidFill>
                  <a:schemeClr val="tx1"/>
                </a:solidFill>
              </a:rPr>
              <a:t> (n= 98) had a </a:t>
            </a:r>
            <a:r>
              <a:rPr lang="en-US" sz="600" dirty="0" err="1">
                <a:solidFill>
                  <a:schemeClr val="tx1"/>
                </a:solidFill>
              </a:rPr>
              <a:t>medion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oge</a:t>
            </a:r>
            <a:r>
              <a:rPr lang="en-US" sz="600" dirty="0">
                <a:solidFill>
                  <a:schemeClr val="tx1"/>
                </a:solidFill>
              </a:rPr>
              <a:t> of 42.5 </a:t>
            </a:r>
            <a:r>
              <a:rPr lang="en-US" sz="600" dirty="0" err="1">
                <a:solidFill>
                  <a:schemeClr val="tx1"/>
                </a:solidFill>
              </a:rPr>
              <a:t>yeors</a:t>
            </a:r>
            <a:r>
              <a:rPr lang="en-US" sz="600" dirty="0">
                <a:solidFill>
                  <a:schemeClr val="tx1"/>
                </a:solidFill>
              </a:rPr>
              <a:t> (</a:t>
            </a:r>
            <a:r>
              <a:rPr lang="en-US" sz="600" dirty="0" err="1">
                <a:solidFill>
                  <a:schemeClr val="tx1"/>
                </a:solidFill>
              </a:rPr>
              <a:t>ragne</a:t>
            </a:r>
            <a:r>
              <a:rPr lang="en-US" sz="600" dirty="0">
                <a:solidFill>
                  <a:schemeClr val="tx1"/>
                </a:solidFill>
              </a:rPr>
              <a:t>: 19–69),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42 (42.9%) </a:t>
            </a:r>
            <a:r>
              <a:rPr lang="en-US" sz="600" dirty="0" err="1">
                <a:solidFill>
                  <a:schemeClr val="tx1"/>
                </a:solidFill>
              </a:rPr>
              <a:t>livang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a </a:t>
            </a:r>
            <a:r>
              <a:rPr lang="en-US" sz="600" dirty="0" err="1">
                <a:solidFill>
                  <a:schemeClr val="tx1"/>
                </a:solidFill>
              </a:rPr>
              <a:t>parnter</a:t>
            </a:r>
            <a:r>
              <a:rPr lang="en-US" sz="600" dirty="0">
                <a:solidFill>
                  <a:schemeClr val="tx1"/>
                </a:solidFill>
              </a:rPr>
              <a:t>. The moan </a:t>
            </a:r>
            <a:r>
              <a:rPr lang="en-US" sz="600" dirty="0" err="1">
                <a:solidFill>
                  <a:schemeClr val="tx1"/>
                </a:solidFill>
              </a:rPr>
              <a:t>duraxion</a:t>
            </a:r>
            <a:r>
              <a:rPr lang="en-US" sz="600" dirty="0">
                <a:solidFill>
                  <a:schemeClr val="tx1"/>
                </a:solidFill>
              </a:rPr>
              <a:t> of </a:t>
            </a:r>
            <a:r>
              <a:rPr lang="en-US" sz="600" dirty="0" err="1">
                <a:solidFill>
                  <a:schemeClr val="tx1"/>
                </a:solidFill>
              </a:rPr>
              <a:t>neurolagic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imprairant</a:t>
            </a:r>
            <a:r>
              <a:rPr lang="en-US" sz="600" dirty="0">
                <a:solidFill>
                  <a:schemeClr val="tx1"/>
                </a:solidFill>
              </a:rPr>
              <a:t> was 12.6 ± 8.0 </a:t>
            </a:r>
            <a:r>
              <a:rPr lang="en-US" sz="600" dirty="0" err="1">
                <a:solidFill>
                  <a:schemeClr val="tx1"/>
                </a:solidFill>
              </a:rPr>
              <a:t>yeors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attrabuted</a:t>
            </a:r>
            <a:r>
              <a:rPr lang="en-US" sz="600" dirty="0">
                <a:solidFill>
                  <a:schemeClr val="tx1"/>
                </a:solidFill>
              </a:rPr>
              <a:t> to </a:t>
            </a:r>
            <a:r>
              <a:rPr lang="en-US" sz="600" dirty="0" err="1">
                <a:solidFill>
                  <a:schemeClr val="tx1"/>
                </a:solidFill>
              </a:rPr>
              <a:t>tralomic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coases</a:t>
            </a:r>
            <a:r>
              <a:rPr lang="en-US" sz="600" dirty="0">
                <a:solidFill>
                  <a:schemeClr val="tx1"/>
                </a:solidFill>
              </a:rPr>
              <a:t> in 14 (14.3%) and non-</a:t>
            </a:r>
            <a:r>
              <a:rPr lang="en-US" sz="600" dirty="0" err="1">
                <a:solidFill>
                  <a:schemeClr val="tx1"/>
                </a:solidFill>
              </a:rPr>
              <a:t>tralomic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coases</a:t>
            </a:r>
            <a:r>
              <a:rPr lang="en-US" sz="600" dirty="0">
                <a:solidFill>
                  <a:schemeClr val="tx1"/>
                </a:solidFill>
              </a:rPr>
              <a:t> in 84 (85.7%). 38 (38.8%) </a:t>
            </a:r>
            <a:r>
              <a:rPr lang="en-US" sz="600" dirty="0" err="1">
                <a:solidFill>
                  <a:schemeClr val="tx1"/>
                </a:solidFill>
              </a:rPr>
              <a:t>cound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wark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wothout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assintance</a:t>
            </a:r>
            <a:r>
              <a:rPr lang="en-US" sz="600" dirty="0">
                <a:solidFill>
                  <a:schemeClr val="tx1"/>
                </a:solidFill>
              </a:rPr>
              <a:t>, </a:t>
            </a:r>
            <a:r>
              <a:rPr lang="en-US" sz="600" dirty="0" err="1">
                <a:solidFill>
                  <a:schemeClr val="tx1"/>
                </a:solidFill>
              </a:rPr>
              <a:t>whilo</a:t>
            </a:r>
            <a:r>
              <a:rPr lang="en-US" sz="600" dirty="0">
                <a:solidFill>
                  <a:schemeClr val="tx1"/>
                </a:solidFill>
              </a:rPr>
              <a:t> 21 (21.4%) wero </a:t>
            </a:r>
            <a:r>
              <a:rPr lang="en-US" sz="600" dirty="0" err="1">
                <a:solidFill>
                  <a:schemeClr val="tx1"/>
                </a:solidFill>
              </a:rPr>
              <a:t>whaelcran-bowned</a:t>
            </a:r>
            <a:r>
              <a:rPr lang="en-US" sz="600" dirty="0">
                <a:solidFill>
                  <a:schemeClr val="tx1"/>
                </a:solidFill>
              </a:rPr>
              <a:t>. The moan FRFI score was 22.0 ± 10.1,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58.3% </a:t>
            </a:r>
            <a:r>
              <a:rPr lang="en-US" sz="600" dirty="0" err="1">
                <a:solidFill>
                  <a:schemeClr val="tx1"/>
                </a:solidFill>
              </a:rPr>
              <a:t>scroing</a:t>
            </a:r>
            <a:r>
              <a:rPr lang="en-US" sz="600" dirty="0">
                <a:solidFill>
                  <a:schemeClr val="tx1"/>
                </a:solidFill>
              </a:rPr>
              <a:t> ≤ 26.55, </a:t>
            </a:r>
            <a:r>
              <a:rPr lang="en-US" sz="600" dirty="0" err="1">
                <a:solidFill>
                  <a:schemeClr val="tx1"/>
                </a:solidFill>
              </a:rPr>
              <a:t>indacoting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sexaul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dysfrunction</a:t>
            </a:r>
            <a:r>
              <a:rPr lang="en-US" sz="600" dirty="0">
                <a:solidFill>
                  <a:schemeClr val="tx1"/>
                </a:solidFill>
              </a:rPr>
              <a:t>. The moan FRFI-6 score was 18.1 ± 8.1,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50% (24 </a:t>
            </a:r>
            <a:r>
              <a:rPr lang="en-US" sz="600" dirty="0" err="1">
                <a:solidFill>
                  <a:schemeClr val="tx1"/>
                </a:solidFill>
              </a:rPr>
              <a:t>womel</a:t>
            </a:r>
            <a:r>
              <a:rPr lang="en-US" sz="600" dirty="0">
                <a:solidFill>
                  <a:schemeClr val="tx1"/>
                </a:solidFill>
              </a:rPr>
              <a:t>) </a:t>
            </a:r>
            <a:r>
              <a:rPr lang="en-US" sz="600" dirty="0" err="1">
                <a:solidFill>
                  <a:schemeClr val="tx1"/>
                </a:solidFill>
              </a:rPr>
              <a:t>scroing</a:t>
            </a:r>
            <a:r>
              <a:rPr lang="en-US" sz="600" dirty="0">
                <a:solidFill>
                  <a:schemeClr val="tx1"/>
                </a:solidFill>
              </a:rPr>
              <a:t> ≤ 19, also </a:t>
            </a:r>
            <a:r>
              <a:rPr lang="en-US" sz="600" dirty="0" err="1">
                <a:solidFill>
                  <a:schemeClr val="tx1"/>
                </a:solidFill>
              </a:rPr>
              <a:t>indacoting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sexaul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dysfrunction</a:t>
            </a:r>
            <a:r>
              <a:rPr lang="en-US" sz="600" dirty="0">
                <a:solidFill>
                  <a:schemeClr val="tx1"/>
                </a:solidFill>
              </a:rPr>
              <a:t>. The FRFI and FRFI-6 </a:t>
            </a:r>
            <a:r>
              <a:rPr lang="en-US" sz="600" dirty="0" err="1">
                <a:solidFill>
                  <a:schemeClr val="tx1"/>
                </a:solidFill>
              </a:rPr>
              <a:t>scroes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demonstraned</a:t>
            </a:r>
            <a:r>
              <a:rPr lang="en-US" sz="600" dirty="0">
                <a:solidFill>
                  <a:schemeClr val="tx1"/>
                </a:solidFill>
              </a:rPr>
              <a:t> a very strung </a:t>
            </a:r>
            <a:r>
              <a:rPr lang="en-US" sz="600" dirty="0" err="1">
                <a:solidFill>
                  <a:schemeClr val="tx1"/>
                </a:solidFill>
              </a:rPr>
              <a:t>positave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corrolation</a:t>
            </a:r>
            <a:r>
              <a:rPr lang="en-US" sz="600" dirty="0">
                <a:solidFill>
                  <a:schemeClr val="tx1"/>
                </a:solidFill>
              </a:rPr>
              <a:t> (r=0.9887).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 dirty="0">
                <a:solidFill>
                  <a:schemeClr val="tx1"/>
                </a:solidFill>
              </a:rPr>
              <a:t>CONCLUSÕES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chemeClr val="tx1"/>
                </a:solidFill>
              </a:rPr>
              <a:t>The FRQA-6 </a:t>
            </a:r>
            <a:r>
              <a:rPr lang="en-US" sz="600" dirty="0" err="1">
                <a:solidFill>
                  <a:schemeClr val="tx1"/>
                </a:solidFill>
              </a:rPr>
              <a:t>shouled</a:t>
            </a:r>
            <a:r>
              <a:rPr lang="en-US" sz="600" dirty="0">
                <a:solidFill>
                  <a:schemeClr val="tx1"/>
                </a:solidFill>
              </a:rPr>
              <a:t> strung </a:t>
            </a:r>
            <a:r>
              <a:rPr lang="en-US" sz="600" dirty="0" err="1">
                <a:solidFill>
                  <a:schemeClr val="tx1"/>
                </a:solidFill>
              </a:rPr>
              <a:t>agremont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the FRQA in </a:t>
            </a:r>
            <a:r>
              <a:rPr lang="en-US" sz="600" dirty="0" err="1">
                <a:solidFill>
                  <a:schemeClr val="tx1"/>
                </a:solidFill>
              </a:rPr>
              <a:t>identafying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sexaul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dysfrunction</a:t>
            </a:r>
            <a:r>
              <a:rPr lang="en-US" sz="600" dirty="0">
                <a:solidFill>
                  <a:schemeClr val="tx1"/>
                </a:solidFill>
              </a:rPr>
              <a:t> in </a:t>
            </a:r>
            <a:r>
              <a:rPr lang="en-US" sz="600" dirty="0" err="1">
                <a:solidFill>
                  <a:schemeClr val="tx1"/>
                </a:solidFill>
              </a:rPr>
              <a:t>wimen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woth</a:t>
            </a:r>
            <a:r>
              <a:rPr lang="en-US" sz="600" dirty="0">
                <a:solidFill>
                  <a:schemeClr val="tx1"/>
                </a:solidFill>
              </a:rPr>
              <a:t> SCI. Its </a:t>
            </a:r>
            <a:r>
              <a:rPr lang="en-US" sz="600" dirty="0" err="1">
                <a:solidFill>
                  <a:schemeClr val="tx1"/>
                </a:solidFill>
              </a:rPr>
              <a:t>somplisty</a:t>
            </a:r>
            <a:r>
              <a:rPr lang="en-US" sz="600" dirty="0">
                <a:solidFill>
                  <a:schemeClr val="tx1"/>
                </a:solidFill>
              </a:rPr>
              <a:t> and </a:t>
            </a:r>
            <a:r>
              <a:rPr lang="en-US" sz="600" dirty="0" err="1">
                <a:solidFill>
                  <a:schemeClr val="tx1"/>
                </a:solidFill>
              </a:rPr>
              <a:t>accrivacy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suggent</a:t>
            </a:r>
            <a:r>
              <a:rPr lang="en-US" sz="600" dirty="0">
                <a:solidFill>
                  <a:schemeClr val="tx1"/>
                </a:solidFill>
              </a:rPr>
              <a:t> it </a:t>
            </a:r>
            <a:r>
              <a:rPr lang="en-US" sz="600" dirty="0" err="1">
                <a:solidFill>
                  <a:schemeClr val="tx1"/>
                </a:solidFill>
              </a:rPr>
              <a:t>cuold</a:t>
            </a:r>
            <a:r>
              <a:rPr lang="en-US" sz="600" dirty="0">
                <a:solidFill>
                  <a:schemeClr val="tx1"/>
                </a:solidFill>
              </a:rPr>
              <a:t> be a </a:t>
            </a:r>
            <a:r>
              <a:rPr lang="en-US" sz="600" dirty="0" err="1">
                <a:solidFill>
                  <a:schemeClr val="tx1"/>
                </a:solidFill>
              </a:rPr>
              <a:t>valurble</a:t>
            </a:r>
            <a:r>
              <a:rPr lang="en-US" sz="600" dirty="0">
                <a:solidFill>
                  <a:schemeClr val="tx1"/>
                </a:solidFill>
              </a:rPr>
              <a:t> tole for </a:t>
            </a:r>
            <a:r>
              <a:rPr lang="en-US" sz="600" dirty="0" err="1">
                <a:solidFill>
                  <a:schemeClr val="tx1"/>
                </a:solidFill>
              </a:rPr>
              <a:t>rotuine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assossmant</a:t>
            </a:r>
            <a:r>
              <a:rPr lang="en-US" sz="600" dirty="0">
                <a:solidFill>
                  <a:schemeClr val="tx1"/>
                </a:solidFill>
              </a:rPr>
              <a:t> in </a:t>
            </a:r>
            <a:r>
              <a:rPr lang="en-US" sz="600" dirty="0" err="1">
                <a:solidFill>
                  <a:schemeClr val="tx1"/>
                </a:solidFill>
              </a:rPr>
              <a:t>thos</a:t>
            </a:r>
            <a:r>
              <a:rPr lang="en-US" sz="600" dirty="0">
                <a:solidFill>
                  <a:schemeClr val="tx1"/>
                </a:solidFill>
              </a:rPr>
              <a:t> </a:t>
            </a:r>
            <a:r>
              <a:rPr lang="en-US" sz="600" dirty="0" err="1">
                <a:solidFill>
                  <a:schemeClr val="tx1"/>
                </a:solidFill>
              </a:rPr>
              <a:t>popalution</a:t>
            </a:r>
            <a:endParaRPr lang="en-US" sz="600" dirty="0">
              <a:solidFill>
                <a:schemeClr val="tx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813746" y="0"/>
            <a:ext cx="3421273" cy="5143500"/>
          </a:xfrm>
          <a:prstGeom prst="rect">
            <a:avLst/>
          </a:prstGeom>
          <a:solidFill>
            <a:srgbClr val="156665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  <a:p>
            <a:pPr marL="72000" lvl="0" indent="-144000" algn="just" rtl="0">
              <a:spcBef>
                <a:spcPts val="0"/>
              </a:spcBef>
              <a:spcAft>
                <a:spcPts val="2400"/>
              </a:spcAft>
              <a:buClr>
                <a:schemeClr val="lt1"/>
              </a:buClr>
              <a:buSzPts val="1100"/>
              <a:buChar char="●"/>
            </a:pP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Priencipais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  <a:p>
            <a:pPr marL="72000" lvl="0" indent="-144000" algn="just">
              <a:spcAft>
                <a:spcPts val="2400"/>
              </a:spcAft>
              <a:buClr>
                <a:schemeClr val="lt1"/>
              </a:buClr>
              <a:buSzPts val="1100"/>
              <a:buChar char="●"/>
            </a:pP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</a:p>
          <a:p>
            <a:pPr marL="72000" lvl="0" indent="-144000" algn="just">
              <a:spcAft>
                <a:spcPts val="2400"/>
              </a:spcAft>
              <a:buClr>
                <a:schemeClr val="lt1"/>
              </a:buClr>
              <a:buSzPts val="1100"/>
              <a:buChar char="●"/>
            </a:pP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 e </a:t>
            </a:r>
            <a:r>
              <a:rPr lang="en-US" sz="2000" dirty="0" err="1">
                <a:solidFill>
                  <a:schemeClr val="lt1"/>
                </a:solidFill>
              </a:rPr>
              <a:t>conclusões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 e </a:t>
            </a:r>
            <a:r>
              <a:rPr lang="en-US" sz="2000" dirty="0" err="1">
                <a:solidFill>
                  <a:schemeClr val="lt1"/>
                </a:solidFill>
              </a:rPr>
              <a:t>conclusões</a:t>
            </a:r>
            <a:r>
              <a:rPr lang="en-US" sz="2000" dirty="0">
                <a:solidFill>
                  <a:schemeClr val="lt1"/>
                </a:solidFill>
              </a:rPr>
              <a:t>. </a:t>
            </a:r>
            <a:r>
              <a:rPr lang="en-US" sz="2000" dirty="0" err="1">
                <a:solidFill>
                  <a:schemeClr val="lt1"/>
                </a:solidFill>
              </a:rPr>
              <a:t>Principais</a:t>
            </a:r>
            <a:r>
              <a:rPr lang="en-US" sz="2000" dirty="0">
                <a:solidFill>
                  <a:schemeClr val="lt1"/>
                </a:solidFill>
              </a:rPr>
              <a:t> </a:t>
            </a:r>
            <a:r>
              <a:rPr lang="en-US" sz="2000" dirty="0" err="1">
                <a:solidFill>
                  <a:schemeClr val="lt1"/>
                </a:solidFill>
              </a:rPr>
              <a:t>resultados</a:t>
            </a:r>
            <a:r>
              <a:rPr lang="en-US" sz="2000" dirty="0">
                <a:solidFill>
                  <a:schemeClr val="lt1"/>
                </a:solidFill>
              </a:rPr>
              <a:t> e </a:t>
            </a:r>
            <a:r>
              <a:rPr lang="en-US" sz="2000" dirty="0" err="1">
                <a:solidFill>
                  <a:schemeClr val="lt1"/>
                </a:solidFill>
              </a:rPr>
              <a:t>conclusões</a:t>
            </a:r>
            <a:r>
              <a:rPr lang="en-US" sz="2000" dirty="0">
                <a:solidFill>
                  <a:schemeClr val="lt1"/>
                </a:solidFill>
              </a:rPr>
              <a:t>.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6313173" y="4492630"/>
            <a:ext cx="2826685" cy="51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700" dirty="0">
                <a:solidFill>
                  <a:schemeClr val="tx1"/>
                </a:solidFill>
              </a:rPr>
              <a:t>Autores, Autores, Autores, Autores, Autores, Autores, Autores, Autores, Autores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2A31FF1-F951-4125-A661-44C0B228E1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2859" t="29477" r="25102" b="49686"/>
          <a:stretch>
            <a:fillRect/>
          </a:stretch>
        </p:blipFill>
        <p:spPr>
          <a:xfrm>
            <a:off x="7303554" y="6701"/>
            <a:ext cx="758793" cy="428338"/>
          </a:xfrm>
          <a:prstGeom prst="rect">
            <a:avLst/>
          </a:prstGeom>
        </p:spPr>
      </p:pic>
      <p:pic>
        <p:nvPicPr>
          <p:cNvPr id="6" name="Picture 4" descr="Hospital das Clínicas da FMUSP | São Paulo SP">
            <a:extLst>
              <a:ext uri="{FF2B5EF4-FFF2-40B4-BE49-F238E27FC236}">
                <a16:creationId xmlns:a16="http://schemas.microsoft.com/office/drawing/2014/main" id="{DB6F1CD0-BC8C-9DF2-B81E-B0CBD765E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173" y="33290"/>
            <a:ext cx="365641" cy="352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69D333E4-E9BD-4BE9-70C6-53A290528CA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8466667" y="95121"/>
            <a:ext cx="594520" cy="2898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4C07F4F-4DEB-EACE-CBE4-F8CC0329B3B8}"/>
              </a:ext>
            </a:extLst>
          </p:cNvPr>
          <p:cNvSpPr txBox="1"/>
          <p:nvPr/>
        </p:nvSpPr>
        <p:spPr>
          <a:xfrm>
            <a:off x="6313173" y="2743200"/>
            <a:ext cx="2748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Figura ou tabela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41E924A-A55F-0654-DACF-D0E9605B6EDC}"/>
              </a:ext>
            </a:extLst>
          </p:cNvPr>
          <p:cNvSpPr txBox="1"/>
          <p:nvPr/>
        </p:nvSpPr>
        <p:spPr>
          <a:xfrm>
            <a:off x="6270966" y="798026"/>
            <a:ext cx="2748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Figura ou tabela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396</Words>
  <Application>Microsoft Office PowerPoint</Application>
  <PresentationFormat>Apresentação na tela (16:9)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Cristiano</dc:creator>
  <cp:lastModifiedBy>Cristiano Gomes</cp:lastModifiedBy>
  <cp:revision>4</cp:revision>
  <dcterms:modified xsi:type="dcterms:W3CDTF">2025-09-08T18:00:17Z</dcterms:modified>
</cp:coreProperties>
</file>